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Lecture 1 </a:t>
            </a:r>
          </a:p>
        </p:txBody>
      </p:sp>
      <p:sp>
        <p:nvSpPr>
          <p:cNvPr id="5" name="Subtitle 4"/>
          <p:cNvSpPr>
            <a:spLocks noGrp="1"/>
          </p:cNvSpPr>
          <p:nvPr>
            <p:ph type="subTitle" idx="1"/>
          </p:nvPr>
        </p:nvSpPr>
        <p:spPr/>
        <p:txBody>
          <a:bodyPr/>
          <a:lstStyle/>
          <a:p>
            <a:r>
              <a:rPr lang="en-US" dirty="0"/>
              <a:t>What's the Deal with Sleep?</a:t>
            </a:r>
          </a:p>
          <a:p>
            <a:endParaRPr lang="en-US" dirty="0"/>
          </a:p>
        </p:txBody>
      </p:sp>
    </p:spTree>
    <p:extLst>
      <p:ext uri="{BB962C8B-B14F-4D97-AF65-F5344CB8AC3E}">
        <p14:creationId xmlns:p14="http://schemas.microsoft.com/office/powerpoint/2010/main" val="39634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quickly became a bookworm and dreamed of being a writer. Her favorite subjects in school were English and languages. No surprise there. By the age of six, she wrote her first story. By the age of eleven, she wrote her first full length novel. That’s pretty incredible! Upon graduating university, she worked a series of jobs in London as a secretary and teacher. She also worked at Amnesty International. In 1991, Rowling left England to work as an English teacher in Portugal. That’s where she met her first husband. </a:t>
            </a:r>
          </a:p>
        </p:txBody>
      </p:sp>
    </p:spTree>
    <p:extLst>
      <p:ext uri="{BB962C8B-B14F-4D97-AF65-F5344CB8AC3E}">
        <p14:creationId xmlns:p14="http://schemas.microsoft.com/office/powerpoint/2010/main" val="3596046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They quickly got married and welcomed a child shortly after. Unfortunately, this was a turbulent era for Rowling. Soon after her daughter was born, her marriage fell apart. 11 The couple got divorced. In an instant, she lost everything. She became homeless and unemployed. Now a single mother, she moved back to England. She lived in a tiny apartment and looked after her daughter. She survived on public assistance and had a few brief odd jobs here and there. But she never gave up on her writing. </a:t>
            </a:r>
          </a:p>
        </p:txBody>
      </p:sp>
    </p:spTree>
    <p:extLst>
      <p:ext uri="{BB962C8B-B14F-4D97-AF65-F5344CB8AC3E}">
        <p14:creationId xmlns:p14="http://schemas.microsoft.com/office/powerpoint/2010/main" val="3205163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She continued to write stories every chance she got. She would write in cafes as her daughter napped. Rowling first dreamed up Harry Potter when she was delayed on a train. She was imagining creating a place where a child could have power. This is what sparked the idea of Hogwarts, the School of Witchcraft and Wizardry. Over the next five years, she developed her ideas and outlined the series of seven books. She scribbled her notes by hand on scraps of paper and napkins. Soon she had a pile of notes that she had to piece together. Despite living in poverty and suffering from depression, she persevered. </a:t>
            </a:r>
          </a:p>
        </p:txBody>
      </p:sp>
    </p:spTree>
    <p:extLst>
      <p:ext uri="{BB962C8B-B14F-4D97-AF65-F5344CB8AC3E}">
        <p14:creationId xmlns:p14="http://schemas.microsoft.com/office/powerpoint/2010/main" val="1018641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When she finished the first manuscript (Harry Potter and the Philosopher’s Stone), it was rejected. That seems unbelievable! In fact, it was rejected a dozen times. This went on for a year. Then the publishing company Bloomsbury finally accepted it. The first book was published in 1997. 12 As soon as the book hit the market it gained instant popularity. Rowling began to receive thousands of letters from fans. It appealed both to children and adults. The Harry Potter series is now published in 80 languages, and has sold over 500 million copies across the world. </a:t>
            </a:r>
          </a:p>
        </p:txBody>
      </p:sp>
    </p:spTree>
    <p:extLst>
      <p:ext uri="{BB962C8B-B14F-4D97-AF65-F5344CB8AC3E}">
        <p14:creationId xmlns:p14="http://schemas.microsoft.com/office/powerpoint/2010/main" val="149958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Cut to today, and Rowling is wildly successful in her professional career. As you all know, the merchandising of Harry Potter alone is pretty extraordinary. She gets royalty checks for each Harry Potter item sold, from lunch boxes to umbrellas! And of course, she landed even more fame and money once the eight Harry Potter movies were made. She has also written many other books like the Fantastic Beasts series, and some books for adults. Rowling got married again and had two more children. Today, she lives a happy and charmed life. </a:t>
            </a:r>
          </a:p>
        </p:txBody>
      </p:sp>
    </p:spTree>
    <p:extLst>
      <p:ext uri="{BB962C8B-B14F-4D97-AF65-F5344CB8AC3E}">
        <p14:creationId xmlns:p14="http://schemas.microsoft.com/office/powerpoint/2010/main" val="132033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She has received many awards and honors, including an OBE for services to children’s literature, France’s </a:t>
            </a:r>
            <a:r>
              <a:rPr lang="en-US" dirty="0" err="1"/>
              <a:t>Légion</a:t>
            </a:r>
            <a:r>
              <a:rPr lang="en-US" dirty="0"/>
              <a:t> </a:t>
            </a:r>
            <a:r>
              <a:rPr lang="en-US" dirty="0" err="1"/>
              <a:t>d’Honneur</a:t>
            </a:r>
            <a:r>
              <a:rPr lang="en-US" dirty="0"/>
              <a:t>, and the Hans Christian Andersen Award. She is worth hundreds of millions of dollars. But she will never forget where she came from. Rowling regularly donates large amounts of money to various charities. She loves to help those less fortunate than her. Her determined and compassionate spirit keeps her humble. This is yet another reason everyone adores her.</a:t>
            </a:r>
          </a:p>
        </p:txBody>
      </p:sp>
    </p:spTree>
    <p:extLst>
      <p:ext uri="{BB962C8B-B14F-4D97-AF65-F5344CB8AC3E}">
        <p14:creationId xmlns:p14="http://schemas.microsoft.com/office/powerpoint/2010/main" val="2333591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1. Based on the information in the article, how old was J. K. Rowling when her first book in the Harry Potter series was published? </a:t>
            </a:r>
          </a:p>
          <a:p>
            <a:r>
              <a:rPr lang="en-US" dirty="0"/>
              <a:t>         a. 27      b. 32      c. 49      d. 55 </a:t>
            </a:r>
          </a:p>
          <a:p>
            <a:r>
              <a:rPr lang="en-US" dirty="0"/>
              <a:t>2. The author of the article describes J. K. Rowling's life as an example of “a true rags to riches story”. What does she mean by this? </a:t>
            </a:r>
          </a:p>
          <a:p>
            <a:r>
              <a:rPr lang="en-US" dirty="0"/>
              <a:t>3. Based on your knowledge of the article, where did the inspiration for J. K. Rowling's Harry Potter series come from? </a:t>
            </a:r>
          </a:p>
          <a:p>
            <a:endParaRPr lang="en-US" dirty="0"/>
          </a:p>
        </p:txBody>
      </p:sp>
    </p:spTree>
    <p:extLst>
      <p:ext uri="{BB962C8B-B14F-4D97-AF65-F5344CB8AC3E}">
        <p14:creationId xmlns:p14="http://schemas.microsoft.com/office/powerpoint/2010/main" val="4094253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4. Read the following statements about J. K. Rowling. Determine whether they are true or false. If the statement is true, write a T on the line. If the statement is false, write an F.</a:t>
            </a:r>
          </a:p>
          <a:p>
            <a:r>
              <a:rPr lang="en-US" dirty="0"/>
              <a:t> _____ Rowling didn't develop an interest in storytelling until later in life.</a:t>
            </a:r>
          </a:p>
          <a:p>
            <a:r>
              <a:rPr lang="en-US" dirty="0"/>
              <a:t> _____ The original name of Rowling's first book was Harry Potter and the Philosopher’s Stone.</a:t>
            </a:r>
          </a:p>
          <a:p>
            <a:r>
              <a:rPr lang="en-US" dirty="0"/>
              <a:t> _____ Rowling's books have sold more than 500 million copies worldwide.</a:t>
            </a:r>
          </a:p>
          <a:p>
            <a:r>
              <a:rPr lang="en-US" dirty="0"/>
              <a:t> _____ Rowling's first book was on the market for a long time before it gained popularity. </a:t>
            </a:r>
          </a:p>
          <a:p>
            <a:endParaRPr lang="en-US" dirty="0"/>
          </a:p>
        </p:txBody>
      </p:sp>
    </p:spTree>
    <p:extLst>
      <p:ext uri="{BB962C8B-B14F-4D97-AF65-F5344CB8AC3E}">
        <p14:creationId xmlns:p14="http://schemas.microsoft.com/office/powerpoint/2010/main" val="1688310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a:t>You go to bed at night, close your eyes, and drift off to sleep. Have you ever wondered how exactly sleep works? Plus, where do dreams come from? Let’s start with the basics. When you fall asleep, you go through the four stages of the sleep cycle. We'll explore what happens during each of these stages. First up is Stage 1. This is when you feel yourself becoming drowsy. Your muscles begin to relax and your brain activity slows down. Your eye movements are slow during Stage 1. It lasts several minutes and you can be woken up easily. Next is Stage 2, when your sleep becomes a bit deeper.</a:t>
            </a:r>
          </a:p>
          <a:p>
            <a:endParaRPr lang="en-US" dirty="0"/>
          </a:p>
        </p:txBody>
      </p:sp>
    </p:spTree>
    <p:extLst>
      <p:ext uri="{BB962C8B-B14F-4D97-AF65-F5344CB8AC3E}">
        <p14:creationId xmlns:p14="http://schemas.microsoft.com/office/powerpoint/2010/main" val="1346150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You won't wake up as easily. The slow eye movements continue and your brain waves slow down even more. Your body temperature goes down and your heart rate slows down. Stage 3 is known as deep sleep. It’s more difficult for you to be woken up. And although you are sleeping deeply, this is when sleepwalking or sleep talking occurs. So all those sleep walkers out there may not actually remember doing anything strange in their sleep the next day. Then finally, you move into REM. That stands for rapid eye movement. During the REM stage, your eyes move quickly beneath your closed eyelids. This is caused by certain brain activity. </a:t>
            </a:r>
          </a:p>
          <a:p>
            <a:endParaRPr lang="en-US" dirty="0"/>
          </a:p>
        </p:txBody>
      </p:sp>
    </p:spTree>
    <p:extLst>
      <p:ext uri="{BB962C8B-B14F-4D97-AF65-F5344CB8AC3E}">
        <p14:creationId xmlns:p14="http://schemas.microsoft.com/office/powerpoint/2010/main" val="9187483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You may have vivid dreams during this stage. Your brain waves are more active than in Stages 2 and 3. They’re similar to when you’re awake. It's easier for someone to wake you up, but you may feel groggy or sleepy. Once your REM phase is over, the cycle starts all over again with Stage A complete sleep cycle lasts between 90 and 110 minutes. Stages 1 and 2 are considered light sleep, while Stage 3 is deep sleep. You'll go through about four or five of these cycles each night, depending on how long you sleep. Now, what’s the deal with dreams?</a:t>
            </a:r>
          </a:p>
          <a:p>
            <a:endParaRPr lang="en-US" dirty="0"/>
          </a:p>
        </p:txBody>
      </p:sp>
    </p:spTree>
    <p:extLst>
      <p:ext uri="{BB962C8B-B14F-4D97-AF65-F5344CB8AC3E}">
        <p14:creationId xmlns:p14="http://schemas.microsoft.com/office/powerpoint/2010/main" val="3888629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scientific study of dreams is called </a:t>
            </a:r>
            <a:r>
              <a:rPr lang="en-US" dirty="0" err="1"/>
              <a:t>oneirology</a:t>
            </a:r>
            <a:r>
              <a:rPr lang="en-US" dirty="0"/>
              <a:t>. Nobody knows exactly why we dream. It is believed that dreaming helps us process emotions. Things that happen during the day often enter our dreams. We spend about 2 hours a night dreaming. Every single one of us dreams. Some of us dream in color, while others dream in black and white. Although we can dream during each stage of sleep, the most vivid dreams occur during REM sleep. Sleep is very important. In fact, you spend about a third of your time doing it! That’s a good thing. Quality sleep is as important as food and water. Without it, we wouldn’t be able to function properly. </a:t>
            </a:r>
          </a:p>
          <a:p>
            <a:endParaRPr lang="en-US" dirty="0"/>
          </a:p>
        </p:txBody>
      </p:sp>
    </p:spTree>
    <p:extLst>
      <p:ext uri="{BB962C8B-B14F-4D97-AF65-F5344CB8AC3E}">
        <p14:creationId xmlns:p14="http://schemas.microsoft.com/office/powerpoint/2010/main" val="849642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We wouldn’t be able to learn or create new memories. It would also be harder to concentrate and respond quickly. School-age 7 children and teenagers need about 9 ½ hours of sleep each night. Most adults need between 7 and 9 hours of sleep each night. Another funny habit we have is that we often forget our dreams. So the next time you fall asleep, keep a notebook and pen beside your bed. If you have any memories of your dreams when you wake up, write them down right away. Some might make funny stories! </a:t>
            </a:r>
          </a:p>
          <a:p>
            <a:endParaRPr lang="en-US" dirty="0"/>
          </a:p>
        </p:txBody>
      </p:sp>
    </p:spTree>
    <p:extLst>
      <p:ext uri="{BB962C8B-B14F-4D97-AF65-F5344CB8AC3E}">
        <p14:creationId xmlns:p14="http://schemas.microsoft.com/office/powerpoint/2010/main" val="2476696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fontScale="70000" lnSpcReduction="20000"/>
          </a:bodyPr>
          <a:lstStyle/>
          <a:p>
            <a:r>
              <a:rPr lang="en-US" dirty="0"/>
              <a:t>1. Write the label 1, 2, 3, or REM next to the correct description of Stage 1, Stage 2, Stage 3, and REM in the sleep cycle. </a:t>
            </a:r>
          </a:p>
          <a:p>
            <a:endParaRPr lang="en-US" dirty="0"/>
          </a:p>
          <a:p>
            <a:r>
              <a:rPr lang="en-US" dirty="0"/>
              <a:t>_____ Your brain activity slows down, and you aren't woken up as easily. Your body temperature and heart rate fall.</a:t>
            </a:r>
          </a:p>
          <a:p>
            <a:r>
              <a:rPr lang="en-US" dirty="0"/>
              <a:t> _____ Your eyes move quickly beneath your eyelids. You may have vivid dreams. Your brain waves are more active.</a:t>
            </a:r>
          </a:p>
          <a:p>
            <a:r>
              <a:rPr lang="en-US" dirty="0"/>
              <a:t> _____ You begin to feel drowsy. Your muscles relax. You can still be woken up easily.</a:t>
            </a:r>
          </a:p>
          <a:p>
            <a:r>
              <a:rPr lang="en-US" dirty="0"/>
              <a:t> _____ You enter deep sleep, and it's more difficult for you to be woken up. Some people may sleep walk or sleep talk. </a:t>
            </a:r>
          </a:p>
          <a:p>
            <a:r>
              <a:rPr lang="en-US" dirty="0"/>
              <a:t> 2. Nobody knows exactly why we dream. According to the article, what is one reason scientists think we dream? </a:t>
            </a:r>
          </a:p>
          <a:p>
            <a:endParaRPr lang="en-US" dirty="0"/>
          </a:p>
        </p:txBody>
      </p:sp>
    </p:spTree>
    <p:extLst>
      <p:ext uri="{BB962C8B-B14F-4D97-AF65-F5344CB8AC3E}">
        <p14:creationId xmlns:p14="http://schemas.microsoft.com/office/powerpoint/2010/main" val="3282083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3. Which of the following is not true about dreams? </a:t>
            </a:r>
          </a:p>
          <a:p>
            <a:r>
              <a:rPr lang="en-US" dirty="0"/>
              <a:t>a. Some of us dream in color, while others dream in black and white. </a:t>
            </a:r>
          </a:p>
          <a:p>
            <a:r>
              <a:rPr lang="en-US" dirty="0"/>
              <a:t>b. The average person spends about two hours per night dreaming. </a:t>
            </a:r>
          </a:p>
          <a:p>
            <a:r>
              <a:rPr lang="en-US" dirty="0"/>
              <a:t>c. Dreams only occur during the REM stage of the sleep cycle.</a:t>
            </a:r>
          </a:p>
          <a:p>
            <a:r>
              <a:rPr lang="en-US" dirty="0"/>
              <a:t> d. The most vivid dreams occur during REM sleep. </a:t>
            </a:r>
          </a:p>
          <a:p>
            <a:endParaRPr lang="en-US" dirty="0"/>
          </a:p>
          <a:p>
            <a:r>
              <a:rPr lang="en-US" dirty="0"/>
              <a:t>4. Based on the information in the article, identify three benefits of getting enough sleep. </a:t>
            </a:r>
          </a:p>
          <a:p>
            <a:endParaRPr lang="en-US" dirty="0"/>
          </a:p>
        </p:txBody>
      </p:sp>
    </p:spTree>
    <p:extLst>
      <p:ext uri="{BB962C8B-B14F-4D97-AF65-F5344CB8AC3E}">
        <p14:creationId xmlns:p14="http://schemas.microsoft.com/office/powerpoint/2010/main" val="1541799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endParaRPr lang="en-US" dirty="0"/>
          </a:p>
          <a:p>
            <a:endParaRPr lang="en-US" dirty="0"/>
          </a:p>
          <a:p>
            <a:r>
              <a:rPr lang="en-US" dirty="0"/>
              <a:t>Wizards, Hogwarts, and </a:t>
            </a:r>
            <a:r>
              <a:rPr lang="en-US" dirty="0" err="1"/>
              <a:t>Gryffindors</a:t>
            </a:r>
            <a:r>
              <a:rPr lang="en-US" dirty="0"/>
              <a:t>! Everybody knows J. K. Rowling is the author of the ever popular Harry Potter series. Everybody knows she's incredibly successful, famous, and rich. But Rowling’s past wasn’t so magical. She certainly didn't have anything handed to her on a silver platter. She represents a true rags to riches story. Let's go back in time for a moment. Rowling was born in 1965 in Yate, England. Her parents were voracious readers. She grew up surrounded by books.</a:t>
            </a:r>
          </a:p>
        </p:txBody>
      </p:sp>
    </p:spTree>
    <p:extLst>
      <p:ext uri="{BB962C8B-B14F-4D97-AF65-F5344CB8AC3E}">
        <p14:creationId xmlns:p14="http://schemas.microsoft.com/office/powerpoint/2010/main" val="393789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1783</Words>
  <Application>Microsoft Office PowerPoint</Application>
  <PresentationFormat>On-screen Show (4:3)</PresentationFormat>
  <Paragraphs>41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Lecture 1 </vt:lpstr>
      <vt:lpstr>PowerPoint Presentation</vt:lpstr>
      <vt:lpstr>PowerPoint Presentation</vt:lpstr>
      <vt:lpstr>PowerPoint Presentation</vt:lpstr>
      <vt:lpstr>PowerPoint Presentation</vt:lpstr>
      <vt:lpstr>PowerPoint Presentation</vt:lpstr>
      <vt:lpstr>Questions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dc:title>
  <dc:creator>Hp</dc:creator>
  <cp:lastModifiedBy>Hp</cp:lastModifiedBy>
  <cp:revision>2</cp:revision>
  <dcterms:created xsi:type="dcterms:W3CDTF">2006-08-16T00:00:00Z</dcterms:created>
  <dcterms:modified xsi:type="dcterms:W3CDTF">2020-03-23T17:43:47Z</dcterms:modified>
</cp:coreProperties>
</file>